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ags/tag1.xml" ContentType="application/vnd.openxmlformats-officedocument.presentationml.tags+xml"/>
  <Override PartName="/ppt/notesSlides/notesSlide1.xml" ContentType="application/vnd.openxmlformats-officedocument.presentationml.notesSlide+xml"/>
  <Override PartName="/ppt/tags/tag2.xml" ContentType="application/vnd.openxmlformats-officedocument.presentationml.tags+xml"/>
  <Override PartName="/ppt/notesSlides/notesSlide2.xml" ContentType="application/vnd.openxmlformats-officedocument.presentationml.notesSlide+xml"/>
  <Override PartName="/ppt/tags/tag3.xml" ContentType="application/vnd.openxmlformats-officedocument.presentationml.tags+xml"/>
  <Override PartName="/ppt/notesSlides/notesSlide3.xml" ContentType="application/vnd.openxmlformats-officedocument.presentationml.notesSlide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notesSlides/notesSlide4.xml" ContentType="application/vnd.openxmlformats-officedocument.presentationml.notesSlide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notesSlides/notesSlide5.xml" ContentType="application/vnd.openxmlformats-officedocument.presentationml.notesSlide+xml"/>
  <Override PartName="/ppt/tags/tag9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0" r:id="rId2"/>
  </p:sldMasterIdLst>
  <p:notesMasterIdLst>
    <p:notesMasterId r:id="rId12"/>
  </p:notesMasterIdLst>
  <p:sldIdLst>
    <p:sldId id="257" r:id="rId3"/>
    <p:sldId id="3423" r:id="rId4"/>
    <p:sldId id="3516" r:id="rId5"/>
    <p:sldId id="3517" r:id="rId6"/>
    <p:sldId id="3518" r:id="rId7"/>
    <p:sldId id="3522" r:id="rId8"/>
    <p:sldId id="3523" r:id="rId9"/>
    <p:sldId id="3524" r:id="rId10"/>
    <p:sldId id="3525" r:id="rId11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默认节" id="{9F97A51E-F2F8-423C-B527-D10A8CF7437C}">
          <p14:sldIdLst>
            <p14:sldId id="257"/>
            <p14:sldId id="3423"/>
            <p14:sldId id="3516"/>
            <p14:sldId id="3517"/>
            <p14:sldId id="3518"/>
            <p14:sldId id="3522"/>
            <p14:sldId id="3523"/>
            <p14:sldId id="3524"/>
            <p14:sldId id="3525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211">
          <p15:clr>
            <a:srgbClr val="A4A3A4"/>
          </p15:clr>
        </p15:guide>
        <p15:guide id="2" pos="3832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FA97F"/>
    <a:srgbClr val="FFE699"/>
    <a:srgbClr val="F8D76C"/>
    <a:srgbClr val="FCEDBE"/>
    <a:srgbClr val="464400"/>
    <a:srgbClr val="ACB008"/>
    <a:srgbClr val="C8CD09"/>
    <a:srgbClr val="D2CD03"/>
    <a:srgbClr val="FCFC3F"/>
    <a:srgbClr val="F7F7F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7DF18680-E054-41AD-8BC1-D1AEF772440D}" styleName="中度样式 2 - 强调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5FD0F851-EC5A-4D38-B0AD-8093EC10F338}" styleName="浅色样式 1 - 强调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148" autoAdjust="0"/>
    <p:restoredTop sz="93669" autoAdjust="0"/>
  </p:normalViewPr>
  <p:slideViewPr>
    <p:cSldViewPr snapToGrid="0">
      <p:cViewPr varScale="1">
        <p:scale>
          <a:sx n="103" d="100"/>
          <a:sy n="103" d="100"/>
        </p:scale>
        <p:origin x="138" y="546"/>
      </p:cViewPr>
      <p:guideLst>
        <p:guide orient="horz" pos="2211"/>
        <p:guide pos="3832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21422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presProps" Target="pres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theme" Target="theme/theme1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62E71C3-C01D-42CD-9E56-D5A4BA12F3F4}" type="datetimeFigureOut">
              <a:rPr lang="zh-CN" altLang="en-US" smtClean="0"/>
              <a:t>2022/4/14 Thursday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9147D58-F8D6-4F33-B443-FF4CED014C6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8518049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9825764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571976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6445920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2877806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2365571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58B55A-7ABD-42F5-8B48-CEDA23860916}" type="datetimeFigureOut">
              <a:rPr lang="zh-CN" altLang="en-US" smtClean="0"/>
              <a:t>2022/4/14 Thursday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D30EEE-F89B-47E0-ADE1-A0AE31295F9F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58B55A-7ABD-42F5-8B48-CEDA23860916}" type="datetimeFigureOut">
              <a:rPr lang="zh-CN" altLang="en-US" smtClean="0"/>
              <a:t>2022/4/14 Thursday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D30EEE-F89B-47E0-ADE1-A0AE31295F9F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58B55A-7ABD-42F5-8B48-CEDA23860916}" type="datetimeFigureOut">
              <a:rPr lang="zh-CN" altLang="en-US" smtClean="0"/>
              <a:t>2022/4/14 Thursday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D30EEE-F89B-47E0-ADE1-A0AE31295F9F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58B55A-7ABD-42F5-8B48-CEDA23860916}" type="datetimeFigureOut">
              <a:rPr lang="zh-CN" altLang="en-US" smtClean="0"/>
              <a:t>2022/4/14 Thursday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D30EEE-F89B-47E0-ADE1-A0AE31295F9F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58B55A-7ABD-42F5-8B48-CEDA23860916}" type="datetimeFigureOut">
              <a:rPr lang="zh-CN" altLang="en-US" smtClean="0"/>
              <a:t>2022/4/14 Thursday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D30EEE-F89B-47E0-ADE1-A0AE31295F9F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58B55A-7ABD-42F5-8B48-CEDA23860916}" type="datetimeFigureOut">
              <a:rPr lang="zh-CN" altLang="en-US" smtClean="0"/>
              <a:t>2022/4/14 Thursday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D30EEE-F89B-47E0-ADE1-A0AE31295F9F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58B55A-7ABD-42F5-8B48-CEDA23860916}" type="datetimeFigureOut">
              <a:rPr lang="zh-CN" altLang="en-US" smtClean="0"/>
              <a:t>2022/4/14 Thursday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D30EEE-F89B-47E0-ADE1-A0AE31295F9F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58B55A-7ABD-42F5-8B48-CEDA23860916}" type="datetimeFigureOut">
              <a:rPr lang="zh-CN" altLang="en-US" smtClean="0"/>
              <a:t>2022/4/14 Thursday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D30EEE-F89B-47E0-ADE1-A0AE31295F9F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58B55A-7ABD-42F5-8B48-CEDA23860916}" type="datetimeFigureOut">
              <a:rPr lang="zh-CN" altLang="en-US" smtClean="0"/>
              <a:t>2022/4/14 Thursday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D30EEE-F89B-47E0-ADE1-A0AE31295F9F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58B55A-7ABD-42F5-8B48-CEDA23860916}" type="datetimeFigureOut">
              <a:rPr lang="zh-CN" altLang="en-US" smtClean="0"/>
              <a:t>2022/4/14 Thursday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D30EEE-F89B-47E0-ADE1-A0AE31295F9F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58B55A-7ABD-42F5-8B48-CEDA23860916}" type="datetimeFigureOut">
              <a:rPr lang="zh-CN" altLang="en-US" smtClean="0"/>
              <a:t>2022/4/14 Thursday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D30EEE-F89B-47E0-ADE1-A0AE31295F9F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58B55A-7ABD-42F5-8B48-CEDA23860916}" type="datetimeFigureOut">
              <a:rPr lang="zh-CN" altLang="en-US" smtClean="0"/>
              <a:t>2022/4/14 Thursday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D30EEE-F89B-47E0-ADE1-A0AE31295F9F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58B55A-7ABD-42F5-8B48-CEDA23860916}" type="datetimeFigureOut">
              <a:rPr lang="zh-CN" altLang="en-US" smtClean="0"/>
              <a:t>2022/4/14 Thursday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D30EEE-F89B-47E0-ADE1-A0AE31295F9F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58B55A-7ABD-42F5-8B48-CEDA23860916}" type="datetimeFigureOut">
              <a:rPr lang="zh-CN" altLang="en-US" smtClean="0"/>
              <a:t>2022/4/14 Thursday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D30EEE-F89B-47E0-ADE1-A0AE31295F9F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58B55A-7ABD-42F5-8B48-CEDA23860916}" type="datetimeFigureOut">
              <a:rPr lang="zh-CN" altLang="en-US" smtClean="0"/>
              <a:t>2022/4/14 Thursday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D30EEE-F89B-47E0-ADE1-A0AE31295F9F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58B55A-7ABD-42F5-8B48-CEDA23860916}" type="datetimeFigureOut">
              <a:rPr lang="zh-CN" altLang="en-US" smtClean="0"/>
              <a:t>2022/4/14 Thursday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D30EEE-F89B-47E0-ADE1-A0AE31295F9F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58B55A-7ABD-42F5-8B48-CEDA23860916}" type="datetimeFigureOut">
              <a:rPr lang="zh-CN" altLang="en-US" smtClean="0"/>
              <a:t>2022/4/14 Thursday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D30EEE-F89B-47E0-ADE1-A0AE31295F9F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58B55A-7ABD-42F5-8B48-CEDA23860916}" type="datetimeFigureOut">
              <a:rPr lang="zh-CN" altLang="en-US" smtClean="0"/>
              <a:t>2022/4/14 Thursday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D30EEE-F89B-47E0-ADE1-A0AE31295F9F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58B55A-7ABD-42F5-8B48-CEDA23860916}" type="datetimeFigureOut">
              <a:rPr lang="zh-CN" altLang="en-US" smtClean="0"/>
              <a:t>2022/4/14 Thursday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D30EEE-F89B-47E0-ADE1-A0AE31295F9F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58B55A-7ABD-42F5-8B48-CEDA23860916}" type="datetimeFigureOut">
              <a:rPr lang="zh-CN" altLang="en-US" smtClean="0"/>
              <a:t>2022/4/14 Thursday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D30EEE-F89B-47E0-ADE1-A0AE31295F9F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58B55A-7ABD-42F5-8B48-CEDA23860916}" type="datetimeFigureOut">
              <a:rPr lang="zh-CN" altLang="en-US" smtClean="0"/>
              <a:t>2022/4/14 Thursday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D30EEE-F89B-47E0-ADE1-A0AE31295F9F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58B55A-7ABD-42F5-8B48-CEDA23860916}" type="datetimeFigureOut">
              <a:rPr lang="zh-CN" altLang="en-US" smtClean="0"/>
              <a:t>2022/4/14 Thursday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D30EEE-F89B-47E0-ADE1-A0AE31295F9F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958B55A-7ABD-42F5-8B48-CEDA23860916}" type="datetimeFigureOut">
              <a:rPr lang="zh-CN" altLang="en-US" smtClean="0"/>
              <a:t>2022/4/14 Thursday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ED30EEE-F89B-47E0-ADE1-A0AE31295F9F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9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958B55A-7ABD-42F5-8B48-CEDA23860916}" type="datetimeFigureOut">
              <a:rPr lang="zh-CN" altLang="en-US" smtClean="0"/>
              <a:t>2022/4/14 Thursday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ED30EEE-F89B-47E0-ADE1-A0AE31295F9F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9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2.xml"/><Relationship Id="rId4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2.xml"/><Relationship Id="rId1" Type="http://schemas.openxmlformats.org/officeDocument/2006/relationships/tags" Target="../tags/tag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2.xml"/><Relationship Id="rId1" Type="http://schemas.openxmlformats.org/officeDocument/2006/relationships/tags" Target="../tags/tag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2.xml"/><Relationship Id="rId1" Type="http://schemas.openxmlformats.org/officeDocument/2006/relationships/tags" Target="../tags/tag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2.xml"/><Relationship Id="rId1" Type="http://schemas.openxmlformats.org/officeDocument/2006/relationships/tags" Target="../tags/tag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文本框 29"/>
          <p:cNvSpPr txBox="1"/>
          <p:nvPr/>
        </p:nvSpPr>
        <p:spPr bwMode="auto">
          <a:xfrm>
            <a:off x="1429651" y="4314739"/>
            <a:ext cx="9332964" cy="3683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pc="-7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中宋" panose="02010600040101010101" pitchFamily="2" charset="-122"/>
                <a:ea typeface="华文中宋" panose="02010600040101010101" pitchFamily="2" charset="-122"/>
              </a:rPr>
              <a:t>（设计机构名称）</a:t>
            </a:r>
          </a:p>
        </p:txBody>
      </p:sp>
      <p:sp>
        <p:nvSpPr>
          <p:cNvPr id="7" name="文本框 6"/>
          <p:cNvSpPr txBox="1"/>
          <p:nvPr/>
        </p:nvSpPr>
        <p:spPr bwMode="auto">
          <a:xfrm>
            <a:off x="4882741" y="4682900"/>
            <a:ext cx="2425245" cy="3067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503050405090304" pitchFamily="18" charset="0"/>
                <a:ea typeface="华文中宋" panose="02010600040101010101" pitchFamily="2" charset="-122"/>
                <a:cs typeface="Times New Roman" panose="02020503050405090304" pitchFamily="18" charset="0"/>
              </a:rPr>
              <a:t>2022</a:t>
            </a:r>
            <a:r>
              <a:rPr lang="zh-CN" altLang="en-US" sz="1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503050405090304" pitchFamily="18" charset="0"/>
                <a:ea typeface="华文中宋" panose="02010600040101010101" pitchFamily="2" charset="-122"/>
                <a:cs typeface="Times New Roman" panose="02020503050405090304" pitchFamily="18" charset="0"/>
              </a:rPr>
              <a:t>年</a:t>
            </a:r>
            <a:r>
              <a:rPr lang="en-US" altLang="zh-CN" sz="1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503050405090304" pitchFamily="18" charset="0"/>
                <a:ea typeface="华文中宋" panose="02010600040101010101" pitchFamily="2" charset="-122"/>
                <a:cs typeface="Times New Roman" panose="02020503050405090304" pitchFamily="18" charset="0"/>
              </a:rPr>
              <a:t>4</a:t>
            </a:r>
            <a:r>
              <a:rPr lang="zh-CN" altLang="en-US" sz="1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503050405090304" pitchFamily="18" charset="0"/>
                <a:ea typeface="华文中宋" panose="02010600040101010101" pitchFamily="2" charset="-122"/>
                <a:cs typeface="Times New Roman" panose="02020503050405090304" pitchFamily="18" charset="0"/>
              </a:rPr>
              <a:t>月</a:t>
            </a:r>
            <a:endParaRPr lang="zh-CN" altLang="en-US" sz="1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503050405090304" pitchFamily="18" charset="0"/>
              <a:ea typeface="华文中宋" panose="02010600040101010101" pitchFamily="2" charset="-122"/>
              <a:cs typeface="Times New Roman" panose="02020503050405090304" pitchFamily="18" charset="0"/>
            </a:endParaRPr>
          </a:p>
        </p:txBody>
      </p:sp>
      <p:sp>
        <p:nvSpPr>
          <p:cNvPr id="5" name="文本框 4"/>
          <p:cNvSpPr txBox="1"/>
          <p:nvPr/>
        </p:nvSpPr>
        <p:spPr bwMode="auto">
          <a:xfrm>
            <a:off x="1775726" y="3934541"/>
            <a:ext cx="9332964" cy="3683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pc="-7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华文中宋" panose="02010600040101010101" pitchFamily="2" charset="-122"/>
              <a:ea typeface="华文中宋" panose="02010600040101010101" pitchFamily="2" charset="-122"/>
            </a:endParaRPr>
          </a:p>
        </p:txBody>
      </p:sp>
      <p:sp>
        <p:nvSpPr>
          <p:cNvPr id="6" name="文本框 5"/>
          <p:cNvSpPr txBox="1"/>
          <p:nvPr/>
        </p:nvSpPr>
        <p:spPr bwMode="auto">
          <a:xfrm>
            <a:off x="2" y="1279456"/>
            <a:ext cx="12192000" cy="193899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zh-CN" altLang="en-US" sz="3600" dirty="0">
                <a:solidFill>
                  <a:schemeClr val="accent5">
                    <a:lumMod val="75000"/>
                  </a:schemeClr>
                </a:solidFill>
              </a:rPr>
              <a:t>华中科技大学同济医学院附属协和医院重庆医院</a:t>
            </a:r>
            <a:r>
              <a:rPr lang="zh-CN" altLang="en-US" sz="3600" dirty="0" smtClean="0">
                <a:solidFill>
                  <a:schemeClr val="accent5">
                    <a:lumMod val="75000"/>
                  </a:schemeClr>
                </a:solidFill>
              </a:rPr>
              <a:t>建设项目</a:t>
            </a:r>
            <a:endParaRPr lang="en-US" altLang="zh-CN" sz="3600" dirty="0" smtClean="0">
              <a:solidFill>
                <a:schemeClr val="accent5">
                  <a:lumMod val="75000"/>
                </a:schemeClr>
              </a:solidFill>
            </a:endParaRPr>
          </a:p>
          <a:p>
            <a:pPr algn="ctr"/>
            <a:r>
              <a:rPr lang="zh-CN" altLang="en-US" sz="3600" dirty="0" smtClean="0">
                <a:solidFill>
                  <a:schemeClr val="accent5">
                    <a:lumMod val="75000"/>
                  </a:schemeClr>
                </a:solidFill>
              </a:rPr>
              <a:t>概念性</a:t>
            </a:r>
            <a:r>
              <a:rPr lang="zh-CN" altLang="en-US" sz="3600" dirty="0">
                <a:solidFill>
                  <a:schemeClr val="accent5">
                    <a:lumMod val="75000"/>
                  </a:schemeClr>
                </a:solidFill>
              </a:rPr>
              <a:t>建筑方案设计国际征集</a:t>
            </a:r>
            <a:endParaRPr lang="en-US" altLang="zh-CN" sz="3600" dirty="0" smtClean="0">
              <a:solidFill>
                <a:schemeClr val="accent5">
                  <a:lumMod val="75000"/>
                </a:schemeClr>
              </a:solidFill>
            </a:endParaRPr>
          </a:p>
          <a:p>
            <a:pPr algn="ctr"/>
            <a:r>
              <a:rPr lang="zh-CN" altLang="en-US" sz="4800" b="1" dirty="0" smtClean="0">
                <a:solidFill>
                  <a:schemeClr val="accent5">
                    <a:lumMod val="75000"/>
                  </a:schemeClr>
                </a:solidFill>
              </a:rPr>
              <a:t>资格预审</a:t>
            </a:r>
            <a:endParaRPr lang="zh-CN" altLang="en-US" sz="4800" b="1" spc="-70" dirty="0">
              <a:solidFill>
                <a:schemeClr val="accent5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华文中宋" panose="02010600040101010101" pitchFamily="2" charset="-122"/>
              <a:ea typeface="华文中宋" panose="02010600040101010101" pitchFamily="2" charset="-122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1" y="3218448"/>
            <a:ext cx="12192001" cy="383761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矩形 14"/>
          <p:cNvSpPr/>
          <p:nvPr/>
        </p:nvSpPr>
        <p:spPr>
          <a:xfrm>
            <a:off x="0" y="2804159"/>
            <a:ext cx="12192000" cy="718927"/>
          </a:xfrm>
          <a:prstGeom prst="rect">
            <a:avLst/>
          </a:prstGeom>
          <a:solidFill>
            <a:schemeClr val="accent1">
              <a:lumMod val="75000"/>
              <a:alpha val="1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rgbClr val="45B25D"/>
              </a:solidFill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0" y="1981199"/>
            <a:ext cx="12192000" cy="718927"/>
          </a:xfrm>
          <a:prstGeom prst="rect">
            <a:avLst/>
          </a:prstGeom>
          <a:solidFill>
            <a:schemeClr val="accent1">
              <a:lumMod val="75000"/>
              <a:alpha val="1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rgbClr val="45B25D"/>
              </a:solidFill>
            </a:endParaRPr>
          </a:p>
        </p:txBody>
      </p:sp>
      <p:pic>
        <p:nvPicPr>
          <p:cNvPr id="16" name="图片 15"/>
          <p:cNvPicPr>
            <a:picLocks noChangeAspect="1"/>
          </p:cNvPicPr>
          <p:nvPr/>
        </p:nvPicPr>
        <p:blipFill rotWithShape="1">
          <a:blip r:embed="rId4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t="23181" r="-7736" b="46617"/>
          <a:stretch>
            <a:fillRect/>
          </a:stretch>
        </p:blipFill>
        <p:spPr>
          <a:xfrm flipH="1">
            <a:off x="609600" y="4980834"/>
            <a:ext cx="4484966" cy="1257300"/>
          </a:xfrm>
          <a:prstGeom prst="rect">
            <a:avLst/>
          </a:prstGeom>
        </p:spPr>
      </p:pic>
      <p:sp>
        <p:nvSpPr>
          <p:cNvPr id="12" name="矩形 11"/>
          <p:cNvSpPr/>
          <p:nvPr/>
        </p:nvSpPr>
        <p:spPr>
          <a:xfrm>
            <a:off x="0" y="0"/>
            <a:ext cx="5094566" cy="6858000"/>
          </a:xfrm>
          <a:prstGeom prst="rect">
            <a:avLst/>
          </a:prstGeom>
          <a:solidFill>
            <a:schemeClr val="accent5">
              <a:lumMod val="75000"/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" name="组合 1"/>
          <p:cNvGrpSpPr/>
          <p:nvPr/>
        </p:nvGrpSpPr>
        <p:grpSpPr>
          <a:xfrm>
            <a:off x="1064742" y="2270232"/>
            <a:ext cx="3477875" cy="2161198"/>
            <a:chOff x="1139955" y="2385643"/>
            <a:chExt cx="3477875" cy="2161198"/>
          </a:xfrm>
        </p:grpSpPr>
        <p:grpSp>
          <p:nvGrpSpPr>
            <p:cNvPr id="73" name="组合 72"/>
            <p:cNvGrpSpPr/>
            <p:nvPr/>
          </p:nvGrpSpPr>
          <p:grpSpPr>
            <a:xfrm>
              <a:off x="1139955" y="2385643"/>
              <a:ext cx="3477875" cy="2161198"/>
              <a:chOff x="-148008" y="2151251"/>
              <a:chExt cx="3477875" cy="2161198"/>
            </a:xfrm>
          </p:grpSpPr>
          <p:sp>
            <p:nvSpPr>
              <p:cNvPr id="4" name="文本框 3"/>
              <p:cNvSpPr txBox="1"/>
              <p:nvPr/>
            </p:nvSpPr>
            <p:spPr>
              <a:xfrm>
                <a:off x="1287" y="2151251"/>
                <a:ext cx="3179287" cy="12003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zh-CN" altLang="en-US" sz="7200" dirty="0">
                    <a:solidFill>
                      <a:schemeClr val="bg1"/>
                    </a:solidFill>
                    <a:latin typeface="方正清刻本悦宋简体" panose="02000000000000000000" pitchFamily="2" charset="-122"/>
                    <a:ea typeface="方正清刻本悦宋简体" panose="02000000000000000000" pitchFamily="2" charset="-122"/>
                  </a:rPr>
                  <a:t>目 录</a:t>
                </a:r>
              </a:p>
            </p:txBody>
          </p:sp>
          <p:sp>
            <p:nvSpPr>
              <p:cNvPr id="11" name="矩形 10"/>
              <p:cNvSpPr/>
              <p:nvPr/>
            </p:nvSpPr>
            <p:spPr>
              <a:xfrm rot="16200000">
                <a:off x="1129265" y="2111846"/>
                <a:ext cx="923330" cy="3477875"/>
              </a:xfrm>
              <a:prstGeom prst="rect">
                <a:avLst/>
              </a:prstGeom>
            </p:spPr>
            <p:txBody>
              <a:bodyPr vert="eaVert" wrap="none">
                <a:spAutoFit/>
              </a:bodyPr>
              <a:lstStyle/>
              <a:p>
                <a:r>
                  <a:rPr lang="en-US" altLang="zh-CN" sz="4800" dirty="0">
                    <a:gradFill flip="none" rotWithShape="1">
                      <a:gsLst>
                        <a:gs pos="0">
                          <a:schemeClr val="bg1"/>
                        </a:gs>
                        <a:gs pos="40000">
                          <a:schemeClr val="bg1"/>
                        </a:gs>
                        <a:gs pos="87000">
                          <a:schemeClr val="bg1">
                            <a:alpha val="0"/>
                          </a:schemeClr>
                        </a:gs>
                      </a:gsLst>
                      <a:lin ang="16200000" scaled="1"/>
                      <a:tileRect/>
                    </a:gradFill>
                    <a:latin typeface="Arial" panose="020B0604020202090204" pitchFamily="34" charset="0"/>
                    <a:cs typeface="Arial" panose="020B0604020202090204" pitchFamily="34" charset="0"/>
                  </a:rPr>
                  <a:t>CONTENTS</a:t>
                </a:r>
                <a:endParaRPr lang="zh-CN" altLang="en-US" sz="4800" dirty="0">
                  <a:gradFill flip="none" rotWithShape="1">
                    <a:gsLst>
                      <a:gs pos="0">
                        <a:schemeClr val="bg1"/>
                      </a:gs>
                      <a:gs pos="40000">
                        <a:schemeClr val="bg1"/>
                      </a:gs>
                      <a:gs pos="87000">
                        <a:schemeClr val="bg1">
                          <a:alpha val="0"/>
                        </a:schemeClr>
                      </a:gs>
                    </a:gsLst>
                    <a:lin ang="16200000" scaled="1"/>
                    <a:tileRect/>
                  </a:gradFill>
                  <a:latin typeface="Arial" panose="020B0604020202090204" pitchFamily="34" charset="0"/>
                  <a:cs typeface="Arial" panose="020B0604020202090204" pitchFamily="34" charset="0"/>
                </a:endParaRPr>
              </a:p>
            </p:txBody>
          </p:sp>
        </p:grpSp>
        <p:cxnSp>
          <p:nvCxnSpPr>
            <p:cNvPr id="10" name="直接连接符 9"/>
            <p:cNvCxnSpPr/>
            <p:nvPr/>
          </p:nvCxnSpPr>
          <p:spPr bwMode="auto">
            <a:xfrm rot="16200000">
              <a:off x="2878893" y="2716599"/>
              <a:ext cx="0" cy="1703611"/>
            </a:xfrm>
            <a:prstGeom prst="line">
              <a:avLst/>
            </a:prstGeom>
            <a:ln w="25400">
              <a:gradFill>
                <a:gsLst>
                  <a:gs pos="50000">
                    <a:schemeClr val="accent1">
                      <a:lumMod val="5000"/>
                      <a:lumOff val="95000"/>
                    </a:schemeClr>
                  </a:gs>
                  <a:gs pos="0">
                    <a:schemeClr val="accent1">
                      <a:lumMod val="5000"/>
                      <a:lumOff val="95000"/>
                      <a:alpha val="0"/>
                    </a:schemeClr>
                  </a:gs>
                  <a:gs pos="100000">
                    <a:schemeClr val="bg1">
                      <a:alpha val="0"/>
                    </a:schemeClr>
                  </a:gs>
                </a:gsLst>
                <a:lin ang="5400000" scaled="1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" name="组合 5"/>
          <p:cNvGrpSpPr/>
          <p:nvPr/>
        </p:nvGrpSpPr>
        <p:grpSpPr>
          <a:xfrm>
            <a:off x="457200" y="361950"/>
            <a:ext cx="11277600" cy="6134100"/>
            <a:chOff x="457200" y="361950"/>
            <a:chExt cx="11277600" cy="6134100"/>
          </a:xfrm>
        </p:grpSpPr>
        <p:sp>
          <p:nvSpPr>
            <p:cNvPr id="5" name="任意多边形: 形状 4"/>
            <p:cNvSpPr/>
            <p:nvPr/>
          </p:nvSpPr>
          <p:spPr>
            <a:xfrm>
              <a:off x="457200" y="361950"/>
              <a:ext cx="5638800" cy="6134100"/>
            </a:xfrm>
            <a:custGeom>
              <a:avLst/>
              <a:gdLst>
                <a:gd name="connsiteX0" fmla="*/ 5638800 w 5638800"/>
                <a:gd name="connsiteY0" fmla="*/ 0 h 6134100"/>
                <a:gd name="connsiteX1" fmla="*/ 0 w 5638800"/>
                <a:gd name="connsiteY1" fmla="*/ 0 h 6134100"/>
                <a:gd name="connsiteX2" fmla="*/ 0 w 5638800"/>
                <a:gd name="connsiteY2" fmla="*/ 6134100 h 6134100"/>
                <a:gd name="connsiteX3" fmla="*/ 5638800 w 5638800"/>
                <a:gd name="connsiteY3" fmla="*/ 6134100 h 6134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638800" h="6134100">
                  <a:moveTo>
                    <a:pt x="5638800" y="0"/>
                  </a:moveTo>
                  <a:lnTo>
                    <a:pt x="0" y="0"/>
                  </a:lnTo>
                  <a:lnTo>
                    <a:pt x="0" y="6134100"/>
                  </a:lnTo>
                  <a:lnTo>
                    <a:pt x="5638800" y="6134100"/>
                  </a:lnTo>
                </a:path>
              </a:pathLst>
            </a:custGeom>
            <a:noFill/>
            <a:ln>
              <a:solidFill>
                <a:schemeClr val="bg1">
                  <a:alpha val="7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13" name="任意多边形: 形状 12"/>
            <p:cNvSpPr/>
            <p:nvPr/>
          </p:nvSpPr>
          <p:spPr>
            <a:xfrm flipH="1">
              <a:off x="5094566" y="361950"/>
              <a:ext cx="6640234" cy="6134100"/>
            </a:xfrm>
            <a:custGeom>
              <a:avLst/>
              <a:gdLst>
                <a:gd name="connsiteX0" fmla="*/ 5638800 w 5638800"/>
                <a:gd name="connsiteY0" fmla="*/ 0 h 6134100"/>
                <a:gd name="connsiteX1" fmla="*/ 0 w 5638800"/>
                <a:gd name="connsiteY1" fmla="*/ 0 h 6134100"/>
                <a:gd name="connsiteX2" fmla="*/ 0 w 5638800"/>
                <a:gd name="connsiteY2" fmla="*/ 6134100 h 6134100"/>
                <a:gd name="connsiteX3" fmla="*/ 5638800 w 5638800"/>
                <a:gd name="connsiteY3" fmla="*/ 6134100 h 6134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638800" h="6134100">
                  <a:moveTo>
                    <a:pt x="5638800" y="0"/>
                  </a:moveTo>
                  <a:lnTo>
                    <a:pt x="0" y="0"/>
                  </a:lnTo>
                  <a:lnTo>
                    <a:pt x="0" y="6134100"/>
                  </a:lnTo>
                  <a:lnTo>
                    <a:pt x="5638800" y="6134100"/>
                  </a:lnTo>
                </a:path>
              </a:pathLst>
            </a:custGeom>
            <a:noFill/>
            <a:ln>
              <a:solidFill>
                <a:srgbClr val="45B25D">
                  <a:alpha val="70000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3" name="矩形 2"/>
          <p:cNvSpPr/>
          <p:nvPr/>
        </p:nvSpPr>
        <p:spPr>
          <a:xfrm>
            <a:off x="6368117" y="1945447"/>
            <a:ext cx="3288080" cy="73866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  <a:buSzPct val="80000"/>
              <a:defRPr/>
            </a:pPr>
            <a:r>
              <a:rPr lang="zh-CN" altLang="en-US" sz="2800" dirty="0">
                <a:solidFill>
                  <a:srgbClr val="022012"/>
                </a:solidFill>
                <a:latin typeface="华文中宋" panose="02010600040101010101" pitchFamily="2" charset="-122"/>
                <a:ea typeface="方正清刻本悦宋简体" panose="02000000000000000000"/>
                <a:cs typeface="等线" panose="02010600030101010101" charset="-122"/>
                <a:sym typeface="+mn-ea"/>
              </a:rPr>
              <a:t>一</a:t>
            </a:r>
            <a:r>
              <a:rPr lang="en-US" altLang="zh-CN" sz="2800" dirty="0" smtClean="0">
                <a:solidFill>
                  <a:srgbClr val="022012"/>
                </a:solidFill>
                <a:latin typeface="华文中宋" panose="02010600040101010101" pitchFamily="2" charset="-122"/>
                <a:ea typeface="方正清刻本悦宋简体" panose="02000000000000000000"/>
                <a:cs typeface="等线" panose="02010600030101010101" charset="-122"/>
                <a:sym typeface="+mn-ea"/>
              </a:rPr>
              <a:t>. </a:t>
            </a:r>
            <a:r>
              <a:rPr lang="zh-CN" altLang="en-US" sz="2800" dirty="0" smtClean="0">
                <a:solidFill>
                  <a:srgbClr val="022012"/>
                </a:solidFill>
                <a:latin typeface="华文中宋" panose="02010600040101010101" pitchFamily="2" charset="-122"/>
                <a:ea typeface="方正清刻本悦宋简体" panose="02000000000000000000"/>
                <a:cs typeface="等线" panose="02010600030101010101" charset="-122"/>
                <a:sym typeface="+mn-ea"/>
              </a:rPr>
              <a:t>主创</a:t>
            </a:r>
            <a:r>
              <a:rPr lang="zh-CN" altLang="en-US" sz="2800" dirty="0">
                <a:solidFill>
                  <a:srgbClr val="022012"/>
                </a:solidFill>
                <a:latin typeface="华文中宋" panose="02010600040101010101" pitchFamily="2" charset="-122"/>
                <a:ea typeface="方正清刻本悦宋简体" panose="02000000000000000000"/>
                <a:cs typeface="等线" panose="02010600030101010101" charset="-122"/>
                <a:sym typeface="+mn-ea"/>
              </a:rPr>
              <a:t>建筑师</a:t>
            </a:r>
            <a:r>
              <a:rPr lang="zh-CN" altLang="en-US" sz="2800" dirty="0" smtClean="0">
                <a:solidFill>
                  <a:srgbClr val="022012"/>
                </a:solidFill>
                <a:latin typeface="华文中宋" panose="02010600040101010101" pitchFamily="2" charset="-122"/>
                <a:ea typeface="方正清刻本悦宋简体" panose="02000000000000000000"/>
                <a:cs typeface="等线" panose="02010600030101010101" charset="-122"/>
                <a:sym typeface="+mn-ea"/>
              </a:rPr>
              <a:t>介绍</a:t>
            </a:r>
            <a:endParaRPr lang="en-US" altLang="zh-CN" sz="2800" dirty="0">
              <a:solidFill>
                <a:srgbClr val="022012"/>
              </a:solidFill>
              <a:latin typeface="华文中宋" panose="02010600040101010101" pitchFamily="2" charset="-122"/>
              <a:ea typeface="方正清刻本悦宋简体" panose="02000000000000000000"/>
              <a:cs typeface="等线" panose="02010600030101010101" charset="-122"/>
              <a:sym typeface="+mn-ea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6386779" y="2776822"/>
            <a:ext cx="2569934" cy="73866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  <a:buSzPct val="80000"/>
              <a:defRPr/>
            </a:pPr>
            <a:r>
              <a:rPr lang="zh-CN" altLang="en-US" sz="2800" dirty="0" smtClean="0">
                <a:solidFill>
                  <a:srgbClr val="022012"/>
                </a:solidFill>
                <a:latin typeface="华文中宋" panose="02010600040101010101" pitchFamily="2" charset="-122"/>
                <a:ea typeface="方正清刻本悦宋简体" panose="02000000000000000000"/>
                <a:cs typeface="等线" panose="02010600030101010101" charset="-122"/>
                <a:sym typeface="+mn-ea"/>
              </a:rPr>
              <a:t>二</a:t>
            </a:r>
            <a:r>
              <a:rPr lang="en-US" altLang="zh-CN" sz="2800" dirty="0" smtClean="0">
                <a:solidFill>
                  <a:srgbClr val="022012"/>
                </a:solidFill>
                <a:latin typeface="华文中宋" panose="02010600040101010101" pitchFamily="2" charset="-122"/>
                <a:ea typeface="方正清刻本悦宋简体" panose="02000000000000000000"/>
                <a:cs typeface="等线" panose="02010600030101010101" charset="-122"/>
                <a:sym typeface="+mn-ea"/>
              </a:rPr>
              <a:t>. </a:t>
            </a:r>
            <a:r>
              <a:rPr lang="zh-CN" altLang="en-US" sz="2800" dirty="0">
                <a:solidFill>
                  <a:srgbClr val="022012"/>
                </a:solidFill>
                <a:latin typeface="华文中宋" panose="02010600040101010101" pitchFamily="2" charset="-122"/>
                <a:ea typeface="方正清刻本悦宋简体" panose="02000000000000000000"/>
                <a:cs typeface="等线" panose="02010600030101010101" charset="-122"/>
                <a:sym typeface="+mn-ea"/>
              </a:rPr>
              <a:t>联合体分工</a:t>
            </a:r>
            <a:endParaRPr lang="en-US" altLang="zh-CN" sz="2800" dirty="0">
              <a:solidFill>
                <a:srgbClr val="022012"/>
              </a:solidFill>
              <a:latin typeface="华文中宋" panose="02010600040101010101" pitchFamily="2" charset="-122"/>
              <a:ea typeface="方正清刻本悦宋简体" panose="02000000000000000000"/>
              <a:cs typeface="等线" panose="02010600030101010101" charset="-122"/>
              <a:sym typeface="+mn-ea"/>
            </a:endParaRPr>
          </a:p>
        </p:txBody>
      </p:sp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组合 22"/>
          <p:cNvGrpSpPr/>
          <p:nvPr/>
        </p:nvGrpSpPr>
        <p:grpSpPr>
          <a:xfrm>
            <a:off x="380568" y="995811"/>
            <a:ext cx="11430865" cy="5292000"/>
            <a:chOff x="431945" y="995811"/>
            <a:chExt cx="11430865" cy="5292000"/>
          </a:xfrm>
          <a:solidFill>
            <a:schemeClr val="accent5">
              <a:lumMod val="75000"/>
              <a:alpha val="40000"/>
            </a:schemeClr>
          </a:solidFill>
        </p:grpSpPr>
        <p:sp>
          <p:nvSpPr>
            <p:cNvPr id="3" name="矩形 2"/>
            <p:cNvSpPr/>
            <p:nvPr/>
          </p:nvSpPr>
          <p:spPr>
            <a:xfrm>
              <a:off x="480713" y="2115229"/>
              <a:ext cx="11328106" cy="2827421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13" name="直接连接符 12"/>
            <p:cNvCxnSpPr/>
            <p:nvPr/>
          </p:nvCxnSpPr>
          <p:spPr>
            <a:xfrm>
              <a:off x="431945" y="995811"/>
              <a:ext cx="0" cy="5292000"/>
            </a:xfrm>
            <a:prstGeom prst="line">
              <a:avLst/>
            </a:prstGeom>
            <a:grpFill/>
            <a:ln w="28575">
              <a:gradFill>
                <a:gsLst>
                  <a:gs pos="0">
                    <a:srgbClr val="8EC31E">
                      <a:alpha val="0"/>
                    </a:srgbClr>
                  </a:gs>
                  <a:gs pos="41000">
                    <a:srgbClr val="00A29A"/>
                  </a:gs>
                  <a:gs pos="63000">
                    <a:srgbClr val="00A29A"/>
                  </a:gs>
                  <a:gs pos="100000">
                    <a:srgbClr val="8EC31E">
                      <a:alpha val="0"/>
                    </a:srgbClr>
                  </a:gs>
                </a:gsLst>
                <a:lin ang="5400000" scaled="1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直接连接符 27"/>
            <p:cNvCxnSpPr/>
            <p:nvPr/>
          </p:nvCxnSpPr>
          <p:spPr>
            <a:xfrm>
              <a:off x="11862810" y="995811"/>
              <a:ext cx="0" cy="5292000"/>
            </a:xfrm>
            <a:prstGeom prst="line">
              <a:avLst/>
            </a:prstGeom>
            <a:grpFill/>
            <a:ln w="28575">
              <a:gradFill>
                <a:gsLst>
                  <a:gs pos="0">
                    <a:srgbClr val="8EC31E">
                      <a:alpha val="0"/>
                    </a:srgbClr>
                  </a:gs>
                  <a:gs pos="41000">
                    <a:srgbClr val="00A29A"/>
                  </a:gs>
                  <a:gs pos="63000">
                    <a:srgbClr val="00A29A"/>
                  </a:gs>
                  <a:gs pos="100000">
                    <a:srgbClr val="8EC31E">
                      <a:alpha val="0"/>
                    </a:srgbClr>
                  </a:gs>
                </a:gsLst>
                <a:lin ang="5400000" scaled="1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2" name="组合 21"/>
          <p:cNvGrpSpPr/>
          <p:nvPr/>
        </p:nvGrpSpPr>
        <p:grpSpPr>
          <a:xfrm>
            <a:off x="5579207" y="1516165"/>
            <a:ext cx="1240665" cy="1240665"/>
            <a:chOff x="5534086" y="1185134"/>
            <a:chExt cx="1595069" cy="1595069"/>
          </a:xfrm>
          <a:solidFill>
            <a:schemeClr val="accent6">
              <a:lumMod val="40000"/>
              <a:lumOff val="60000"/>
              <a:alpha val="58000"/>
            </a:schemeClr>
          </a:solidFill>
        </p:grpSpPr>
        <p:sp>
          <p:nvSpPr>
            <p:cNvPr id="11" name="椭圆 10"/>
            <p:cNvSpPr/>
            <p:nvPr/>
          </p:nvSpPr>
          <p:spPr>
            <a:xfrm>
              <a:off x="5534086" y="1185134"/>
              <a:ext cx="1595069" cy="1595069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" name="椭圆 11"/>
            <p:cNvSpPr/>
            <p:nvPr/>
          </p:nvSpPr>
          <p:spPr>
            <a:xfrm>
              <a:off x="5621466" y="1272514"/>
              <a:ext cx="1420310" cy="1420310"/>
            </a:xfrm>
            <a:prstGeom prst="ellipse">
              <a:avLst/>
            </a:prstGeom>
            <a:grpFill/>
            <a:ln w="28575">
              <a:gradFill flip="none" rotWithShape="1"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48000">
                    <a:schemeClr val="bg1">
                      <a:alpha val="0"/>
                    </a:schemeClr>
                  </a:gs>
                </a:gsLst>
                <a:lin ang="16200000" scaled="1"/>
                <a:tileRect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4" name="矩形 23"/>
          <p:cNvSpPr/>
          <p:nvPr/>
        </p:nvSpPr>
        <p:spPr>
          <a:xfrm>
            <a:off x="2604135" y="2590165"/>
            <a:ext cx="6978015" cy="167767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6000" b="1" spc="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 </a:t>
            </a:r>
            <a:r>
              <a:rPr lang="zh-CN" altLang="en-US" sz="6000" b="1" spc="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主创建筑师介绍</a:t>
            </a:r>
            <a:endParaRPr lang="zh-CN" altLang="en-US" sz="6000" b="1" spc="6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5696301" y="1719731"/>
            <a:ext cx="1015663" cy="763429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zh-CN" altLang="en-US" sz="5400" b="1" spc="3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一</a:t>
            </a:r>
          </a:p>
        </p:txBody>
      </p:sp>
      <p:sp>
        <p:nvSpPr>
          <p:cNvPr id="16" name="矩形 15"/>
          <p:cNvSpPr/>
          <p:nvPr/>
        </p:nvSpPr>
        <p:spPr>
          <a:xfrm>
            <a:off x="428337" y="3949592"/>
            <a:ext cx="11328107" cy="53241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/>
        </p:nvSpPr>
        <p:spPr>
          <a:xfrm>
            <a:off x="288290" y="553561"/>
            <a:ext cx="6096000" cy="738664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150000"/>
              </a:lnSpc>
              <a:buSzPct val="80000"/>
              <a:defRPr/>
            </a:pPr>
            <a:r>
              <a:rPr lang="zh-CN" altLang="en-US" sz="2800" dirty="0" smtClean="0">
                <a:solidFill>
                  <a:srgbClr val="022012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  <a:cs typeface="等线" panose="02010600030101010101" charset="-122"/>
                <a:sym typeface="+mn-ea"/>
              </a:rPr>
              <a:t>主创建筑师介绍</a:t>
            </a:r>
            <a:endParaRPr lang="zh-CN" altLang="en-US" sz="2800" dirty="0">
              <a:solidFill>
                <a:srgbClr val="022012"/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  <a:cs typeface="等线" panose="02010600030101010101" charset="-122"/>
              <a:sym typeface="+mn-ea"/>
            </a:endParaRPr>
          </a:p>
        </p:txBody>
      </p:sp>
      <p:graphicFrame>
        <p:nvGraphicFramePr>
          <p:cNvPr id="2" name="表格 1"/>
          <p:cNvGraphicFramePr/>
          <p:nvPr>
            <p:extLst>
              <p:ext uri="{D42A27DB-BD31-4B8C-83A1-F6EECF244321}">
                <p14:modId xmlns:p14="http://schemas.microsoft.com/office/powerpoint/2010/main" val="1102277384"/>
              </p:ext>
            </p:extLst>
          </p:nvPr>
        </p:nvGraphicFramePr>
        <p:xfrm>
          <a:off x="288290" y="1293495"/>
          <a:ext cx="6359525" cy="51104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8453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51421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71500">
                <a:tc gridSpan="2"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altLang="en-US" sz="1800" b="0" dirty="0" smtClean="0">
                          <a:latin typeface="Times New Roman" panose="02020503050405090304" pitchFamily="18" charset="0"/>
                          <a:ea typeface="Times New Roman" panose="02020503050405090304" pitchFamily="18" charset="0"/>
                          <a:cs typeface="Times New Roman" panose="02020503050405090304" pitchFamily="18" charset="0"/>
                        </a:rPr>
                        <a:t>主创建筑师</a:t>
                      </a:r>
                      <a:endParaRPr lang="zh-CN" altLang="en-US" sz="1800" b="0" dirty="0">
                        <a:latin typeface="Times New Roman" panose="02020503050405090304" pitchFamily="18" charset="0"/>
                        <a:ea typeface="Times New Roman" panose="02020503050405090304" pitchFamily="18" charset="0"/>
                        <a:cs typeface="Times New Roman" panose="02020503050405090304" pitchFamily="18" charset="0"/>
                      </a:endParaRPr>
                    </a:p>
                  </a:txBody>
                  <a:tcPr marL="0" marR="0" marT="0" marB="30480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71500"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altLang="en-US" sz="1600" b="0" dirty="0">
                          <a:latin typeface="Times New Roman" panose="02020503050405090304" pitchFamily="18" charset="0"/>
                          <a:cs typeface="Times New Roman" panose="02020503050405090304" pitchFamily="18" charset="0"/>
                        </a:rPr>
                        <a:t>姓名 </a:t>
                      </a:r>
                      <a:endParaRPr lang="zh-CN" altLang="en-US" sz="1600" b="0" dirty="0">
                        <a:latin typeface="Times New Roman" panose="02020503050405090304" pitchFamily="18" charset="0"/>
                        <a:ea typeface="Times New Roman" panose="02020503050405090304" pitchFamily="18" charset="0"/>
                        <a:cs typeface="Times New Roman" panose="02020503050405090304" pitchFamily="18" charset="0"/>
                      </a:endParaRPr>
                    </a:p>
                  </a:txBody>
                  <a:tcPr marL="0" marR="0" marT="0" marB="30480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altLang="zh-CN" sz="1600" b="0">
                          <a:latin typeface="Times New Roman" panose="02020503050405090304" pitchFamily="18" charset="0"/>
                          <a:cs typeface="Times New Roman" panose="02020503050405090304" pitchFamily="18" charset="0"/>
                        </a:rPr>
                        <a:t> </a:t>
                      </a:r>
                      <a:endParaRPr lang="en-US" altLang="zh-CN" sz="1600" b="0">
                        <a:latin typeface="Times New Roman" panose="02020503050405090304" pitchFamily="18" charset="0"/>
                        <a:ea typeface="Times New Roman" panose="02020503050405090304" pitchFamily="18" charset="0"/>
                        <a:cs typeface="Times New Roman" panose="02020503050405090304" pitchFamily="18" charset="0"/>
                      </a:endParaRPr>
                    </a:p>
                  </a:txBody>
                  <a:tcPr marL="0" marR="0" marT="0" marB="30480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152525"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altLang="en-US" sz="1600" b="0">
                          <a:highlight>
                            <a:srgbClr val="C0C0C0"/>
                          </a:highlight>
                          <a:latin typeface="Times New Roman" panose="02020503050405090304" pitchFamily="18" charset="0"/>
                          <a:cs typeface="Times New Roman" panose="02020503050405090304" pitchFamily="18" charset="0"/>
                        </a:rPr>
                        <a:t>学历、学位及专业</a:t>
                      </a:r>
                      <a:endParaRPr lang="zh-CN" altLang="en-US" sz="1600" b="0">
                        <a:highlight>
                          <a:srgbClr val="C0C0C0"/>
                        </a:highlight>
                        <a:latin typeface="Times New Roman" panose="02020503050405090304" pitchFamily="18" charset="0"/>
                        <a:ea typeface="Times New Roman" panose="02020503050405090304" pitchFamily="18" charset="0"/>
                        <a:cs typeface="Times New Roman" panose="02020503050405090304" pitchFamily="18" charset="0"/>
                      </a:endParaRPr>
                    </a:p>
                  </a:txBody>
                  <a:tcPr marL="0" marR="0" marT="0" marB="30480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altLang="zh-CN" sz="1600" b="0">
                          <a:latin typeface="Times New Roman" panose="02020503050405090304" pitchFamily="18" charset="0"/>
                          <a:cs typeface="Times New Roman" panose="02020503050405090304" pitchFamily="18" charset="0"/>
                        </a:rPr>
                        <a:t> </a:t>
                      </a:r>
                      <a:endParaRPr lang="en-US" altLang="zh-CN" sz="1600" b="0">
                        <a:latin typeface="Times New Roman" panose="02020503050405090304" pitchFamily="18" charset="0"/>
                        <a:ea typeface="Times New Roman" panose="02020503050405090304" pitchFamily="18" charset="0"/>
                        <a:cs typeface="Times New Roman" panose="02020503050405090304" pitchFamily="18" charset="0"/>
                      </a:endParaRPr>
                    </a:p>
                  </a:txBody>
                  <a:tcPr marL="0" marR="0" marT="0" marB="30480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299845"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altLang="en-US" sz="1600" b="0" dirty="0">
                          <a:highlight>
                            <a:srgbClr val="C0C0C0"/>
                          </a:highlight>
                          <a:latin typeface="Times New Roman" panose="02020503050405090304" pitchFamily="18" charset="0"/>
                          <a:cs typeface="Times New Roman" panose="02020503050405090304" pitchFamily="18" charset="0"/>
                        </a:rPr>
                        <a:t>详细任职</a:t>
                      </a:r>
                      <a:r>
                        <a:rPr lang="zh-CN" altLang="en-US" sz="1600" b="0" dirty="0" smtClean="0">
                          <a:highlight>
                            <a:srgbClr val="C0C0C0"/>
                          </a:highlight>
                          <a:latin typeface="Times New Roman" panose="02020503050405090304" pitchFamily="18" charset="0"/>
                          <a:cs typeface="Times New Roman" panose="02020503050405090304" pitchFamily="18" charset="0"/>
                        </a:rPr>
                        <a:t>历史</a:t>
                      </a:r>
                      <a:endParaRPr lang="en-US" altLang="zh-CN" sz="1600" b="0" dirty="0" smtClean="0">
                        <a:highlight>
                          <a:srgbClr val="C0C0C0"/>
                        </a:highlight>
                        <a:latin typeface="Times New Roman" panose="02020503050405090304" pitchFamily="18" charset="0"/>
                        <a:cs typeface="Times New Roman" panose="02020503050405090304" pitchFamily="18" charset="0"/>
                      </a:endParaRPr>
                    </a:p>
                    <a:p>
                      <a:pPr indent="0" algn="ctr">
                        <a:buNone/>
                      </a:pPr>
                      <a:r>
                        <a:rPr lang="zh-CN" altLang="en-US" sz="1600" b="0" dirty="0" smtClean="0">
                          <a:highlight>
                            <a:srgbClr val="C0C0C0"/>
                          </a:highlight>
                          <a:latin typeface="Times New Roman" panose="02020503050405090304" pitchFamily="18" charset="0"/>
                          <a:cs typeface="Times New Roman" panose="02020503050405090304" pitchFamily="18" charset="0"/>
                        </a:rPr>
                        <a:t>（</a:t>
                      </a:r>
                      <a:r>
                        <a:rPr lang="zh-CN" altLang="en-US" sz="1600" b="0" dirty="0">
                          <a:highlight>
                            <a:srgbClr val="C0C0C0"/>
                          </a:highlight>
                          <a:latin typeface="Times New Roman" panose="02020503050405090304" pitchFamily="18" charset="0"/>
                          <a:cs typeface="Times New Roman" panose="02020503050405090304" pitchFamily="18" charset="0"/>
                        </a:rPr>
                        <a:t>自现职开始） </a:t>
                      </a:r>
                      <a:endParaRPr lang="zh-CN" altLang="en-US" sz="1600" b="0" dirty="0">
                        <a:highlight>
                          <a:srgbClr val="C0C0C0"/>
                        </a:highlight>
                        <a:latin typeface="Times New Roman" panose="02020503050405090304" pitchFamily="18" charset="0"/>
                        <a:ea typeface="Times New Roman" panose="02020503050405090304" pitchFamily="18" charset="0"/>
                        <a:cs typeface="Times New Roman" panose="02020503050405090304" pitchFamily="18" charset="0"/>
                      </a:endParaRPr>
                    </a:p>
                  </a:txBody>
                  <a:tcPr marL="0" marR="0" marT="0" marB="30480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altLang="zh-CN" sz="1600" b="0" dirty="0">
                          <a:latin typeface="Times New Roman" panose="02020503050405090304" pitchFamily="18" charset="0"/>
                          <a:cs typeface="Times New Roman" panose="02020503050405090304" pitchFamily="18" charset="0"/>
                        </a:rPr>
                        <a:t> </a:t>
                      </a:r>
                      <a:endParaRPr lang="en-US" altLang="zh-CN" sz="1600" b="0" dirty="0">
                        <a:latin typeface="Times New Roman" panose="02020503050405090304" pitchFamily="18" charset="0"/>
                        <a:ea typeface="Times New Roman" panose="02020503050405090304" pitchFamily="18" charset="0"/>
                        <a:cs typeface="Times New Roman" panose="02020503050405090304" pitchFamily="18" charset="0"/>
                      </a:endParaRPr>
                    </a:p>
                  </a:txBody>
                  <a:tcPr marL="0" marR="0" marT="0" marB="30480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515110"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altLang="en-US" sz="1600" b="0">
                          <a:highlight>
                            <a:srgbClr val="C0C0C0"/>
                          </a:highlight>
                          <a:latin typeface="Times New Roman" panose="02020503050405090304" pitchFamily="18" charset="0"/>
                          <a:cs typeface="Times New Roman" panose="02020503050405090304" pitchFamily="18" charset="0"/>
                        </a:rPr>
                        <a:t>获得国内或国际奖项 </a:t>
                      </a:r>
                      <a:endParaRPr lang="zh-CN" altLang="en-US" sz="1600" b="0">
                        <a:highlight>
                          <a:srgbClr val="C0C0C0"/>
                        </a:highlight>
                        <a:latin typeface="Times New Roman" panose="02020503050405090304" pitchFamily="18" charset="0"/>
                        <a:ea typeface="Times New Roman" panose="02020503050405090304" pitchFamily="18" charset="0"/>
                        <a:cs typeface="Times New Roman" panose="02020503050405090304" pitchFamily="18" charset="0"/>
                      </a:endParaRPr>
                    </a:p>
                  </a:txBody>
                  <a:tcPr marL="0" marR="0" marT="0" marB="30480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endParaRPr lang="zh-CN" altLang="en-US" sz="1600" b="0" dirty="0">
                        <a:latin typeface="Times New Roman" panose="02020503050405090304" pitchFamily="18" charset="0"/>
                        <a:ea typeface="Times New Roman" panose="02020503050405090304" pitchFamily="18" charset="0"/>
                        <a:cs typeface="Times New Roman" panose="02020503050405090304" pitchFamily="18" charset="0"/>
                      </a:endParaRPr>
                    </a:p>
                  </a:txBody>
                  <a:tcPr marL="0" marR="0" marT="0" marB="30480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3" name="矩形 2"/>
          <p:cNvSpPr/>
          <p:nvPr/>
        </p:nvSpPr>
        <p:spPr>
          <a:xfrm>
            <a:off x="6814185" y="1292225"/>
            <a:ext cx="5215255" cy="3598545"/>
          </a:xfrm>
          <a:prstGeom prst="rect">
            <a:avLst/>
          </a:prstGeom>
          <a:noFill/>
          <a:ln w="1905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 smtClean="0">
                <a:solidFill>
                  <a:schemeClr val="tx1"/>
                </a:solidFill>
              </a:rPr>
              <a:t>（主创建筑师照片</a:t>
            </a:r>
            <a:r>
              <a:rPr lang="zh-CN" altLang="en-US" dirty="0">
                <a:solidFill>
                  <a:schemeClr val="tx1"/>
                </a:solidFill>
              </a:rPr>
              <a:t>）</a:t>
            </a:r>
          </a:p>
        </p:txBody>
      </p:sp>
      <p:sp>
        <p:nvSpPr>
          <p:cNvPr id="6" name="矩形 5"/>
          <p:cNvSpPr/>
          <p:nvPr/>
        </p:nvSpPr>
        <p:spPr>
          <a:xfrm>
            <a:off x="1" y="-1270"/>
            <a:ext cx="12192000" cy="557530"/>
          </a:xfrm>
          <a:prstGeom prst="rect">
            <a:avLst/>
          </a:prstGeom>
          <a:solidFill>
            <a:schemeClr val="accent5">
              <a:lumMod val="75000"/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287992" y="1286860"/>
            <a:ext cx="6096000" cy="1338828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150000"/>
              </a:lnSpc>
              <a:buSzPct val="80000"/>
              <a:defRPr/>
            </a:pPr>
            <a:r>
              <a:rPr lang="zh-CN" altLang="en-US" dirty="0" smtClean="0">
                <a:solidFill>
                  <a:srgbClr val="022012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  <a:cs typeface="等线" panose="02010600030101010101" charset="-122"/>
                <a:sym typeface="+mn-ea"/>
              </a:rPr>
              <a:t>主创建筑师参与</a:t>
            </a:r>
            <a:r>
              <a:rPr lang="zh-CN" altLang="en-US" dirty="0">
                <a:solidFill>
                  <a:srgbClr val="022012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  <a:cs typeface="等线" panose="02010600030101010101" charset="-122"/>
                <a:sym typeface="+mn-ea"/>
              </a:rPr>
              <a:t>的相关业绩、获奖情况</a:t>
            </a:r>
            <a:r>
              <a:rPr lang="en-US" altLang="zh-CN" dirty="0">
                <a:solidFill>
                  <a:srgbClr val="022012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  <a:cs typeface="等线" panose="02010600030101010101" charset="-122"/>
                <a:sym typeface="+mn-ea"/>
              </a:rPr>
              <a:t>.....</a:t>
            </a:r>
          </a:p>
          <a:p>
            <a:pPr>
              <a:lnSpc>
                <a:spcPct val="150000"/>
              </a:lnSpc>
              <a:buSzPct val="80000"/>
              <a:defRPr/>
            </a:pPr>
            <a:r>
              <a:rPr lang="zh-CN" altLang="en-US" dirty="0">
                <a:solidFill>
                  <a:srgbClr val="022012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  <a:cs typeface="等线" panose="02010600030101010101" charset="-122"/>
                <a:sym typeface="+mn-ea"/>
              </a:rPr>
              <a:t>介绍应</a:t>
            </a:r>
            <a:r>
              <a:rPr lang="zh-CN" altLang="en-US" dirty="0" smtClean="0">
                <a:solidFill>
                  <a:srgbClr val="022012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  <a:cs typeface="等线" panose="02010600030101010101" charset="-122"/>
                <a:sym typeface="+mn-ea"/>
              </a:rPr>
              <a:t>包括项目</a:t>
            </a:r>
            <a:r>
              <a:rPr lang="zh-CN" altLang="en-US" dirty="0">
                <a:solidFill>
                  <a:srgbClr val="022012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  <a:cs typeface="等线" panose="02010600030101010101" charset="-122"/>
                <a:sym typeface="+mn-ea"/>
              </a:rPr>
              <a:t>时间、项目类型、项目特点等，并附有项目效果图或实施照片。</a:t>
            </a:r>
            <a:r>
              <a:rPr lang="en-US" altLang="zh-CN" dirty="0">
                <a:solidFill>
                  <a:srgbClr val="022012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  <a:cs typeface="等线" panose="02010600030101010101" charset="-122"/>
                <a:sym typeface="+mn-ea"/>
              </a:rPr>
              <a:t>(</a:t>
            </a:r>
            <a:r>
              <a:rPr lang="zh-CN" altLang="en-US" dirty="0">
                <a:solidFill>
                  <a:srgbClr val="022012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  <a:cs typeface="等线" panose="02010600030101010101" charset="-122"/>
                <a:sym typeface="+mn-ea"/>
              </a:rPr>
              <a:t>建议一页</a:t>
            </a:r>
            <a:r>
              <a:rPr lang="en-US" altLang="zh-CN" dirty="0">
                <a:solidFill>
                  <a:srgbClr val="022012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  <a:cs typeface="等线" panose="02010600030101010101" charset="-122"/>
                <a:sym typeface="+mn-ea"/>
              </a:rPr>
              <a:t>ppt</a:t>
            </a:r>
            <a:r>
              <a:rPr lang="zh-CN" altLang="en-US" dirty="0">
                <a:solidFill>
                  <a:srgbClr val="022012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  <a:cs typeface="等线" panose="02010600030101010101" charset="-122"/>
                <a:sym typeface="+mn-ea"/>
              </a:rPr>
              <a:t>一个项目</a:t>
            </a:r>
            <a:r>
              <a:rPr lang="en-US" altLang="zh-CN" dirty="0">
                <a:solidFill>
                  <a:srgbClr val="022012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  <a:cs typeface="等线" panose="02010600030101010101" charset="-122"/>
                <a:sym typeface="+mn-ea"/>
              </a:rPr>
              <a:t>)</a:t>
            </a:r>
          </a:p>
        </p:txBody>
      </p:sp>
      <p:sp>
        <p:nvSpPr>
          <p:cNvPr id="2" name="矩形 1"/>
          <p:cNvSpPr/>
          <p:nvPr/>
        </p:nvSpPr>
        <p:spPr>
          <a:xfrm>
            <a:off x="287992" y="555975"/>
            <a:ext cx="11076694" cy="5803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buSzPct val="80000"/>
              <a:defRPr/>
            </a:pPr>
            <a:r>
              <a:rPr lang="zh-CN" altLang="en-US" sz="2400" dirty="0">
                <a:solidFill>
                  <a:srgbClr val="022012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  <a:cs typeface="等线" panose="02010600030101010101" charset="-122"/>
                <a:sym typeface="+mn-ea"/>
              </a:rPr>
              <a:t>主创建筑师</a:t>
            </a:r>
            <a:r>
              <a:rPr lang="zh-CN" altLang="en-US" sz="2400" dirty="0">
                <a:solidFill>
                  <a:srgbClr val="022012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  <a:cs typeface="等线" panose="02010600030101010101" charset="-122"/>
              </a:rPr>
              <a:t>业绩</a:t>
            </a:r>
            <a:r>
              <a:rPr lang="zh-CN" altLang="en-US" sz="2400" dirty="0">
                <a:solidFill>
                  <a:srgbClr val="022012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  <a:cs typeface="等线" panose="02010600030101010101" charset="-122"/>
                <a:sym typeface="+mn-ea"/>
              </a:rPr>
              <a:t>介绍（</a:t>
            </a:r>
            <a:r>
              <a:rPr lang="en-US" altLang="zh-CN" sz="2400" dirty="0">
                <a:solidFill>
                  <a:srgbClr val="022012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  <a:cs typeface="等线" panose="02010600030101010101" charset="-122"/>
                <a:sym typeface="+mn-ea"/>
              </a:rPr>
              <a:t>3-5</a:t>
            </a:r>
            <a:r>
              <a:rPr lang="zh-CN" altLang="en-US" sz="2400" dirty="0">
                <a:solidFill>
                  <a:srgbClr val="022012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  <a:cs typeface="等线" panose="02010600030101010101" charset="-122"/>
                <a:sym typeface="+mn-ea"/>
              </a:rPr>
              <a:t>个，</a:t>
            </a:r>
            <a:r>
              <a:rPr lang="zh-CN" altLang="zh-CN" sz="2400" dirty="0">
                <a:solidFill>
                  <a:srgbClr val="022012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  <a:cs typeface="等线" panose="02010600030101010101" charset="-122"/>
              </a:rPr>
              <a:t>至少</a:t>
            </a:r>
            <a:r>
              <a:rPr lang="en-US" altLang="zh-CN" sz="2400" dirty="0">
                <a:solidFill>
                  <a:srgbClr val="022012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  <a:cs typeface="等线" panose="02010600030101010101" charset="-122"/>
              </a:rPr>
              <a:t>1</a:t>
            </a:r>
            <a:r>
              <a:rPr lang="zh-CN" altLang="zh-CN" sz="2400" dirty="0">
                <a:solidFill>
                  <a:srgbClr val="022012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  <a:cs typeface="等线" panose="02010600030101010101" charset="-122"/>
              </a:rPr>
              <a:t>个</a:t>
            </a:r>
            <a:r>
              <a:rPr lang="en-US" altLang="zh-CN" sz="2400" dirty="0">
                <a:solidFill>
                  <a:srgbClr val="022012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  <a:cs typeface="等线" panose="02010600030101010101" charset="-122"/>
              </a:rPr>
              <a:t>1000</a:t>
            </a:r>
            <a:r>
              <a:rPr lang="zh-CN" altLang="zh-CN" sz="2400" dirty="0">
                <a:solidFill>
                  <a:srgbClr val="022012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  <a:cs typeface="等线" panose="02010600030101010101" charset="-122"/>
              </a:rPr>
              <a:t>床以上综合医院</a:t>
            </a:r>
            <a:r>
              <a:rPr lang="zh-CN" altLang="en-US" sz="2400" dirty="0">
                <a:solidFill>
                  <a:srgbClr val="022012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  <a:cs typeface="等线" panose="02010600030101010101" charset="-122"/>
              </a:rPr>
              <a:t>项目</a:t>
            </a:r>
            <a:r>
              <a:rPr lang="zh-CN" altLang="en-US" sz="2400" dirty="0">
                <a:solidFill>
                  <a:srgbClr val="022012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  <a:cs typeface="等线" panose="02010600030101010101" charset="-122"/>
                <a:sym typeface="+mn-ea"/>
              </a:rPr>
              <a:t>）</a:t>
            </a:r>
          </a:p>
        </p:txBody>
      </p:sp>
      <p:sp>
        <p:nvSpPr>
          <p:cNvPr id="6" name="矩形 5"/>
          <p:cNvSpPr/>
          <p:nvPr/>
        </p:nvSpPr>
        <p:spPr>
          <a:xfrm>
            <a:off x="1" y="-1270"/>
            <a:ext cx="12192000" cy="557530"/>
          </a:xfrm>
          <a:prstGeom prst="rect">
            <a:avLst/>
          </a:prstGeom>
          <a:solidFill>
            <a:schemeClr val="accent5">
              <a:lumMod val="75000"/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组合 22"/>
          <p:cNvGrpSpPr/>
          <p:nvPr/>
        </p:nvGrpSpPr>
        <p:grpSpPr>
          <a:xfrm>
            <a:off x="380568" y="995811"/>
            <a:ext cx="11430865" cy="5292000"/>
            <a:chOff x="431945" y="995811"/>
            <a:chExt cx="11430865" cy="5292000"/>
          </a:xfrm>
          <a:solidFill>
            <a:schemeClr val="accent5">
              <a:lumMod val="75000"/>
              <a:alpha val="40000"/>
            </a:schemeClr>
          </a:solidFill>
        </p:grpSpPr>
        <p:sp>
          <p:nvSpPr>
            <p:cNvPr id="3" name="矩形 2"/>
            <p:cNvSpPr/>
            <p:nvPr/>
          </p:nvSpPr>
          <p:spPr>
            <a:xfrm>
              <a:off x="480713" y="2115229"/>
              <a:ext cx="11328106" cy="2827421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13" name="直接连接符 12"/>
            <p:cNvCxnSpPr/>
            <p:nvPr/>
          </p:nvCxnSpPr>
          <p:spPr>
            <a:xfrm>
              <a:off x="431945" y="995811"/>
              <a:ext cx="0" cy="5292000"/>
            </a:xfrm>
            <a:prstGeom prst="line">
              <a:avLst/>
            </a:prstGeom>
            <a:grpFill/>
            <a:ln w="28575">
              <a:gradFill>
                <a:gsLst>
                  <a:gs pos="0">
                    <a:srgbClr val="8EC31E">
                      <a:alpha val="0"/>
                    </a:srgbClr>
                  </a:gs>
                  <a:gs pos="41000">
                    <a:srgbClr val="00A29A"/>
                  </a:gs>
                  <a:gs pos="63000">
                    <a:srgbClr val="00A29A"/>
                  </a:gs>
                  <a:gs pos="100000">
                    <a:srgbClr val="8EC31E">
                      <a:alpha val="0"/>
                    </a:srgbClr>
                  </a:gs>
                </a:gsLst>
                <a:lin ang="5400000" scaled="1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直接连接符 27"/>
            <p:cNvCxnSpPr/>
            <p:nvPr/>
          </p:nvCxnSpPr>
          <p:spPr>
            <a:xfrm>
              <a:off x="11862810" y="995811"/>
              <a:ext cx="0" cy="5292000"/>
            </a:xfrm>
            <a:prstGeom prst="line">
              <a:avLst/>
            </a:prstGeom>
            <a:grpFill/>
            <a:ln w="28575">
              <a:gradFill>
                <a:gsLst>
                  <a:gs pos="0">
                    <a:srgbClr val="8EC31E">
                      <a:alpha val="0"/>
                    </a:srgbClr>
                  </a:gs>
                  <a:gs pos="41000">
                    <a:srgbClr val="00A29A"/>
                  </a:gs>
                  <a:gs pos="63000">
                    <a:srgbClr val="00A29A"/>
                  </a:gs>
                  <a:gs pos="100000">
                    <a:srgbClr val="8EC31E">
                      <a:alpha val="0"/>
                    </a:srgbClr>
                  </a:gs>
                </a:gsLst>
                <a:lin ang="5400000" scaled="1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2" name="组合 21"/>
          <p:cNvGrpSpPr/>
          <p:nvPr/>
        </p:nvGrpSpPr>
        <p:grpSpPr>
          <a:xfrm>
            <a:off x="5579207" y="1516165"/>
            <a:ext cx="1240665" cy="1240665"/>
            <a:chOff x="5534086" y="1185134"/>
            <a:chExt cx="1595069" cy="1595069"/>
          </a:xfrm>
          <a:solidFill>
            <a:schemeClr val="accent6">
              <a:lumMod val="40000"/>
              <a:lumOff val="60000"/>
              <a:alpha val="58000"/>
            </a:schemeClr>
          </a:solidFill>
        </p:grpSpPr>
        <p:sp>
          <p:nvSpPr>
            <p:cNvPr id="11" name="椭圆 10"/>
            <p:cNvSpPr/>
            <p:nvPr/>
          </p:nvSpPr>
          <p:spPr>
            <a:xfrm>
              <a:off x="5534086" y="1185134"/>
              <a:ext cx="1595069" cy="1595069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" name="椭圆 11"/>
            <p:cNvSpPr/>
            <p:nvPr/>
          </p:nvSpPr>
          <p:spPr>
            <a:xfrm>
              <a:off x="5621466" y="1272514"/>
              <a:ext cx="1420310" cy="1420310"/>
            </a:xfrm>
            <a:prstGeom prst="ellipse">
              <a:avLst/>
            </a:prstGeom>
            <a:grpFill/>
            <a:ln w="28575">
              <a:gradFill flip="none" rotWithShape="1"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48000">
                    <a:schemeClr val="bg1">
                      <a:alpha val="0"/>
                    </a:schemeClr>
                  </a:gs>
                </a:gsLst>
                <a:lin ang="16200000" scaled="1"/>
                <a:tileRect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4" name="矩形 23"/>
          <p:cNvSpPr/>
          <p:nvPr/>
        </p:nvSpPr>
        <p:spPr>
          <a:xfrm>
            <a:off x="2604135" y="2590165"/>
            <a:ext cx="6978015" cy="167767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6000" b="1" spc="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 联合体</a:t>
            </a:r>
            <a:r>
              <a:rPr lang="zh-CN" altLang="en-US" sz="6000" b="1" spc="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分工</a:t>
            </a:r>
            <a:endParaRPr lang="zh-CN" altLang="en-US" sz="6000" b="1" spc="6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5696301" y="1719731"/>
            <a:ext cx="1015663" cy="763429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zh-CN" altLang="en-US" sz="5400" b="1" spc="3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二</a:t>
            </a:r>
          </a:p>
        </p:txBody>
      </p:sp>
      <p:sp>
        <p:nvSpPr>
          <p:cNvPr id="16" name="矩形 15"/>
          <p:cNvSpPr/>
          <p:nvPr/>
        </p:nvSpPr>
        <p:spPr>
          <a:xfrm>
            <a:off x="428337" y="3949592"/>
            <a:ext cx="11328107" cy="53241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1" y="-1270"/>
            <a:ext cx="12192000" cy="557530"/>
          </a:xfrm>
          <a:prstGeom prst="rect">
            <a:avLst/>
          </a:prstGeom>
          <a:solidFill>
            <a:schemeClr val="accent5">
              <a:lumMod val="75000"/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aphicFrame>
        <p:nvGraphicFramePr>
          <p:cNvPr id="3" name="表格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56349477"/>
              </p:ext>
            </p:extLst>
          </p:nvPr>
        </p:nvGraphicFramePr>
        <p:xfrm>
          <a:off x="651588" y="1851025"/>
          <a:ext cx="11095990" cy="4497242"/>
        </p:xfrm>
        <a:graphic>
          <a:graphicData uri="http://schemas.openxmlformats.org/drawingml/2006/table">
            <a:tbl>
              <a:tblPr firstRow="1" bandRow="1">
                <a:tableStyleId>{5FD0F851-EC5A-4D38-B0AD-8093EC10F338}</a:tableStyleId>
              </a:tblPr>
              <a:tblGrid>
                <a:gridCol w="3738009">
                  <a:extLst>
                    <a:ext uri="{9D8B030D-6E8A-4147-A177-3AD203B41FA5}">
                      <a16:colId xmlns:a16="http://schemas.microsoft.com/office/drawing/2014/main" val="4263262079"/>
                    </a:ext>
                  </a:extLst>
                </a:gridCol>
                <a:gridCol w="7357981">
                  <a:extLst>
                    <a:ext uri="{9D8B030D-6E8A-4147-A177-3AD203B41FA5}">
                      <a16:colId xmlns:a16="http://schemas.microsoft.com/office/drawing/2014/main" val="2877774542"/>
                    </a:ext>
                  </a:extLst>
                </a:gridCol>
              </a:tblGrid>
              <a:tr h="81034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Pct val="80000"/>
                        <a:buFontTx/>
                        <a:buNone/>
                        <a:tabLst/>
                        <a:defRPr/>
                      </a:pPr>
                      <a:r>
                        <a:rPr lang="zh-CN" altLang="en-US" sz="1600" b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牵头单位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75000"/>
                        <a:alpha val="46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zh-CN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75000"/>
                        <a:alpha val="46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5903870"/>
                  </a:ext>
                </a:extLst>
              </a:tr>
              <a:tr h="897645"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buSzPct val="80000"/>
                        <a:buNone/>
                        <a:defRPr/>
                      </a:pPr>
                      <a:r>
                        <a:rPr lang="zh-CN" altLang="en-US" sz="1600" b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联合体单位名称</a:t>
                      </a:r>
                      <a:endParaRPr lang="zh-CN" altLang="en-US" sz="16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  <a:alpha val="46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zh-CN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  <a:alpha val="46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71164297"/>
                  </a:ext>
                </a:extLst>
              </a:tr>
              <a:tr h="929752"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buSzPct val="80000"/>
                        <a:buNone/>
                        <a:defRPr/>
                      </a:pPr>
                      <a:r>
                        <a:rPr lang="zh-CN" altLang="en-US" sz="1600" dirty="0" smtClean="0"/>
                        <a:t>各单位在</a:t>
                      </a:r>
                      <a:r>
                        <a:rPr lang="zh-CN" altLang="en-US" sz="1600" dirty="0"/>
                        <a:t>联合体中的权益份额</a:t>
                      </a:r>
                      <a:r>
                        <a:rPr lang="zh-CN" altLang="en-US" sz="1600" dirty="0" smtClean="0"/>
                        <a:t>(%)</a:t>
                      </a:r>
                      <a:endParaRPr lang="en-US" altLang="zh-CN" sz="1600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zh-CN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65099406"/>
                  </a:ext>
                </a:extLst>
              </a:tr>
              <a:tr h="929752"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buSzPct val="80000"/>
                        <a:buNone/>
                        <a:defRPr/>
                      </a:pPr>
                      <a:r>
                        <a:rPr lang="zh-CN" altLang="en-US" sz="1600" dirty="0" smtClean="0"/>
                        <a:t>各单位在</a:t>
                      </a:r>
                      <a:r>
                        <a:rPr lang="zh-CN" altLang="en-US" sz="1600" dirty="0"/>
                        <a:t>联合体中拟承担的工作内容和</a:t>
                      </a:r>
                      <a:r>
                        <a:rPr lang="zh-CN" altLang="en-US" sz="1600" dirty="0" smtClean="0"/>
                        <a:t>工作量</a:t>
                      </a:r>
                      <a:endParaRPr lang="zh-CN" altLang="en-US" sz="1600" dirty="0">
                        <a:solidFill>
                          <a:srgbClr val="022012"/>
                        </a:solidFill>
                        <a:latin typeface="方正清刻本悦宋简体" panose="02000000000000000000" pitchFamily="2" charset="-122"/>
                        <a:ea typeface="方正清刻本悦宋简体" panose="02000000000000000000" pitchFamily="2" charset="-122"/>
                        <a:cs typeface="等线" panose="02010600030101010101" charset="-122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zh-CN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46815215"/>
                  </a:ext>
                </a:extLst>
              </a:tr>
              <a:tr h="929752"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buSzPct val="80000"/>
                        <a:buNone/>
                        <a:defRPr/>
                      </a:pPr>
                      <a:r>
                        <a:rPr lang="zh-CN" altLang="en-US" sz="1600" dirty="0" smtClean="0"/>
                        <a:t>本阶段拟</a:t>
                      </a:r>
                      <a:r>
                        <a:rPr lang="zh-CN" altLang="en-US" sz="1600" dirty="0"/>
                        <a:t>配备主要</a:t>
                      </a:r>
                      <a:r>
                        <a:rPr lang="zh-CN" altLang="en-US" sz="1600" dirty="0" smtClean="0"/>
                        <a:t>人员名单（须介绍各专业）</a:t>
                      </a:r>
                      <a:endParaRPr lang="zh-CN" altLang="en-US" sz="1600" dirty="0">
                        <a:solidFill>
                          <a:srgbClr val="022012"/>
                        </a:solidFill>
                        <a:latin typeface="方正清刻本悦宋简体" panose="02000000000000000000" pitchFamily="2" charset="-122"/>
                        <a:ea typeface="方正清刻本悦宋简体" panose="02000000000000000000" pitchFamily="2" charset="-122"/>
                        <a:cs typeface="等线" panose="02010600030101010101" charset="-122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zh-CN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86247000"/>
                  </a:ext>
                </a:extLst>
              </a:tr>
            </a:tbl>
          </a:graphicData>
        </a:graphic>
      </p:graphicFrame>
      <p:sp>
        <p:nvSpPr>
          <p:cNvPr id="7" name="矩形 6"/>
          <p:cNvSpPr/>
          <p:nvPr/>
        </p:nvSpPr>
        <p:spPr>
          <a:xfrm>
            <a:off x="586572" y="713149"/>
            <a:ext cx="3976098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buSzPct val="80000"/>
            </a:pPr>
            <a:r>
              <a:rPr lang="zh-CN" altLang="en-US" sz="2800" dirty="0">
                <a:solidFill>
                  <a:srgbClr val="022012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  <a:cs typeface="等线" panose="02010600030101010101" charset="-122"/>
                <a:sym typeface="+mn-ea"/>
              </a:rPr>
              <a:t>联合体分工及团队介绍</a:t>
            </a:r>
          </a:p>
        </p:txBody>
      </p:sp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组合 22"/>
          <p:cNvGrpSpPr/>
          <p:nvPr/>
        </p:nvGrpSpPr>
        <p:grpSpPr>
          <a:xfrm>
            <a:off x="380568" y="995811"/>
            <a:ext cx="11430865" cy="5292000"/>
            <a:chOff x="431945" y="995811"/>
            <a:chExt cx="11430865" cy="5292000"/>
          </a:xfrm>
          <a:solidFill>
            <a:schemeClr val="accent5">
              <a:lumMod val="75000"/>
              <a:alpha val="40000"/>
            </a:schemeClr>
          </a:solidFill>
        </p:grpSpPr>
        <p:sp>
          <p:nvSpPr>
            <p:cNvPr id="3" name="矩形 2"/>
            <p:cNvSpPr/>
            <p:nvPr/>
          </p:nvSpPr>
          <p:spPr>
            <a:xfrm>
              <a:off x="480713" y="2115229"/>
              <a:ext cx="11328106" cy="2827421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13" name="直接连接符 12"/>
            <p:cNvCxnSpPr/>
            <p:nvPr/>
          </p:nvCxnSpPr>
          <p:spPr>
            <a:xfrm>
              <a:off x="431945" y="995811"/>
              <a:ext cx="0" cy="5292000"/>
            </a:xfrm>
            <a:prstGeom prst="line">
              <a:avLst/>
            </a:prstGeom>
            <a:grpFill/>
            <a:ln w="28575">
              <a:gradFill>
                <a:gsLst>
                  <a:gs pos="0">
                    <a:srgbClr val="8EC31E">
                      <a:alpha val="0"/>
                    </a:srgbClr>
                  </a:gs>
                  <a:gs pos="41000">
                    <a:srgbClr val="00A29A"/>
                  </a:gs>
                  <a:gs pos="63000">
                    <a:srgbClr val="00A29A"/>
                  </a:gs>
                  <a:gs pos="100000">
                    <a:srgbClr val="8EC31E">
                      <a:alpha val="0"/>
                    </a:srgbClr>
                  </a:gs>
                </a:gsLst>
                <a:lin ang="5400000" scaled="1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直接连接符 27"/>
            <p:cNvCxnSpPr/>
            <p:nvPr/>
          </p:nvCxnSpPr>
          <p:spPr>
            <a:xfrm>
              <a:off x="11862810" y="995811"/>
              <a:ext cx="0" cy="5292000"/>
            </a:xfrm>
            <a:prstGeom prst="line">
              <a:avLst/>
            </a:prstGeom>
            <a:grpFill/>
            <a:ln w="28575">
              <a:gradFill>
                <a:gsLst>
                  <a:gs pos="0">
                    <a:srgbClr val="8EC31E">
                      <a:alpha val="0"/>
                    </a:srgbClr>
                  </a:gs>
                  <a:gs pos="41000">
                    <a:srgbClr val="00A29A"/>
                  </a:gs>
                  <a:gs pos="63000">
                    <a:srgbClr val="00A29A"/>
                  </a:gs>
                  <a:gs pos="100000">
                    <a:srgbClr val="8EC31E">
                      <a:alpha val="0"/>
                    </a:srgbClr>
                  </a:gs>
                </a:gsLst>
                <a:lin ang="5400000" scaled="1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2" name="组合 21"/>
          <p:cNvGrpSpPr/>
          <p:nvPr/>
        </p:nvGrpSpPr>
        <p:grpSpPr>
          <a:xfrm>
            <a:off x="5579207" y="1516165"/>
            <a:ext cx="1240665" cy="1240665"/>
            <a:chOff x="5534086" y="1185134"/>
            <a:chExt cx="1595069" cy="1595069"/>
          </a:xfrm>
          <a:solidFill>
            <a:schemeClr val="accent6">
              <a:lumMod val="40000"/>
              <a:lumOff val="60000"/>
              <a:alpha val="58000"/>
            </a:schemeClr>
          </a:solidFill>
        </p:grpSpPr>
        <p:sp>
          <p:nvSpPr>
            <p:cNvPr id="11" name="椭圆 10"/>
            <p:cNvSpPr/>
            <p:nvPr/>
          </p:nvSpPr>
          <p:spPr>
            <a:xfrm>
              <a:off x="5534086" y="1185134"/>
              <a:ext cx="1595069" cy="1595069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" name="椭圆 11"/>
            <p:cNvSpPr/>
            <p:nvPr/>
          </p:nvSpPr>
          <p:spPr>
            <a:xfrm>
              <a:off x="5621466" y="1272514"/>
              <a:ext cx="1420310" cy="1420310"/>
            </a:xfrm>
            <a:prstGeom prst="ellipse">
              <a:avLst/>
            </a:prstGeom>
            <a:grpFill/>
            <a:ln w="28575">
              <a:gradFill flip="none" rotWithShape="1"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48000">
                    <a:schemeClr val="bg1">
                      <a:alpha val="0"/>
                    </a:schemeClr>
                  </a:gs>
                </a:gsLst>
                <a:lin ang="16200000" scaled="1"/>
                <a:tileRect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4" name="矩形 23"/>
          <p:cNvSpPr/>
          <p:nvPr/>
        </p:nvSpPr>
        <p:spPr>
          <a:xfrm>
            <a:off x="2604135" y="2590165"/>
            <a:ext cx="6978015" cy="167767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6000" b="1" spc="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 </a:t>
            </a:r>
            <a:r>
              <a:rPr lang="zh-CN" altLang="en-US" sz="6000" b="1" spc="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概念提案</a:t>
            </a:r>
            <a:endParaRPr lang="zh-CN" altLang="en-US" sz="6000" b="1" spc="6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5696301" y="1719731"/>
            <a:ext cx="1015663" cy="763429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zh-CN" altLang="en-US" sz="5400" b="1" spc="3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三</a:t>
            </a:r>
          </a:p>
        </p:txBody>
      </p:sp>
      <p:sp>
        <p:nvSpPr>
          <p:cNvPr id="16" name="矩形 15"/>
          <p:cNvSpPr/>
          <p:nvPr/>
        </p:nvSpPr>
        <p:spPr>
          <a:xfrm>
            <a:off x="428337" y="3949592"/>
            <a:ext cx="11328107" cy="53241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4280573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1" y="-1270"/>
            <a:ext cx="12192000" cy="557530"/>
          </a:xfrm>
          <a:prstGeom prst="rect">
            <a:avLst/>
          </a:prstGeom>
          <a:solidFill>
            <a:schemeClr val="accent5">
              <a:lumMod val="75000"/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矩形 6"/>
          <p:cNvSpPr/>
          <p:nvPr/>
        </p:nvSpPr>
        <p:spPr>
          <a:xfrm>
            <a:off x="176023" y="556260"/>
            <a:ext cx="11472393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buSzPct val="80000"/>
              <a:defRPr/>
            </a:pPr>
            <a:r>
              <a:rPr lang="zh-CN" altLang="en-US" dirty="0">
                <a:solidFill>
                  <a:srgbClr val="022012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  <a:cs typeface="等线" panose="02010600030101010101" charset="-122"/>
                <a:sym typeface="+mn-ea"/>
              </a:rPr>
              <a:t>（</a:t>
            </a:r>
            <a:r>
              <a:rPr lang="en-US" altLang="zh-CN" dirty="0">
                <a:solidFill>
                  <a:srgbClr val="022012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  <a:cs typeface="等线" panose="02010600030101010101" charset="-122"/>
                <a:sym typeface="+mn-ea"/>
              </a:rPr>
              <a:t>1</a:t>
            </a:r>
            <a:r>
              <a:rPr lang="zh-CN" altLang="en-US" dirty="0">
                <a:solidFill>
                  <a:srgbClr val="022012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  <a:cs typeface="等线" panose="02010600030101010101" charset="-122"/>
                <a:sym typeface="+mn-ea"/>
              </a:rPr>
              <a:t>）总结国内先进医院设计理念，梳理项目关键性议题，提出本次医院设计理念及构思；</a:t>
            </a:r>
          </a:p>
          <a:p>
            <a:pPr>
              <a:lnSpc>
                <a:spcPct val="150000"/>
              </a:lnSpc>
              <a:buSzPct val="80000"/>
              <a:defRPr/>
            </a:pPr>
            <a:r>
              <a:rPr lang="zh-CN" altLang="en-US" dirty="0">
                <a:solidFill>
                  <a:srgbClr val="022012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  <a:cs typeface="等线" panose="02010600030101010101" charset="-122"/>
                <a:sym typeface="+mn-ea"/>
              </a:rPr>
              <a:t>（</a:t>
            </a:r>
            <a:r>
              <a:rPr lang="en-US" altLang="zh-CN" dirty="0">
                <a:solidFill>
                  <a:srgbClr val="022012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  <a:cs typeface="等线" panose="02010600030101010101" charset="-122"/>
                <a:sym typeface="+mn-ea"/>
              </a:rPr>
              <a:t>2</a:t>
            </a:r>
            <a:r>
              <a:rPr lang="zh-CN" altLang="en-US" dirty="0">
                <a:solidFill>
                  <a:srgbClr val="022012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  <a:cs typeface="等线" panose="02010600030101010101" charset="-122"/>
                <a:sym typeface="+mn-ea"/>
              </a:rPr>
              <a:t>）分析解读场地特点；</a:t>
            </a:r>
          </a:p>
          <a:p>
            <a:pPr>
              <a:lnSpc>
                <a:spcPct val="150000"/>
              </a:lnSpc>
              <a:buSzPct val="80000"/>
              <a:defRPr/>
            </a:pPr>
            <a:r>
              <a:rPr lang="zh-CN" altLang="en-US" dirty="0">
                <a:solidFill>
                  <a:srgbClr val="022012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  <a:cs typeface="等线" panose="02010600030101010101" charset="-122"/>
                <a:sym typeface="+mn-ea"/>
              </a:rPr>
              <a:t>（</a:t>
            </a:r>
            <a:r>
              <a:rPr lang="en-US" altLang="zh-CN" dirty="0">
                <a:solidFill>
                  <a:srgbClr val="022012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  <a:cs typeface="等线" panose="02010600030101010101" charset="-122"/>
                <a:sym typeface="+mn-ea"/>
              </a:rPr>
              <a:t>3</a:t>
            </a:r>
            <a:r>
              <a:rPr lang="zh-CN" altLang="en-US" dirty="0">
                <a:solidFill>
                  <a:srgbClr val="022012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  <a:cs typeface="等线" panose="02010600030101010101" charset="-122"/>
                <a:sym typeface="+mn-ea"/>
              </a:rPr>
              <a:t>）总体规划总平面图及主要功能布局（可手绘）；</a:t>
            </a:r>
          </a:p>
          <a:p>
            <a:pPr>
              <a:lnSpc>
                <a:spcPct val="150000"/>
              </a:lnSpc>
              <a:buSzPct val="80000"/>
              <a:defRPr/>
            </a:pPr>
            <a:r>
              <a:rPr lang="zh-CN" altLang="en-US" dirty="0">
                <a:solidFill>
                  <a:srgbClr val="022012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  <a:cs typeface="等线" panose="02010600030101010101" charset="-122"/>
                <a:sym typeface="+mn-ea"/>
              </a:rPr>
              <a:t>（</a:t>
            </a:r>
            <a:r>
              <a:rPr lang="en-US" altLang="zh-CN" dirty="0">
                <a:solidFill>
                  <a:srgbClr val="022012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  <a:cs typeface="等线" panose="02010600030101010101" charset="-122"/>
                <a:sym typeface="+mn-ea"/>
              </a:rPr>
              <a:t>4</a:t>
            </a:r>
            <a:r>
              <a:rPr lang="zh-CN" altLang="en-US" dirty="0">
                <a:solidFill>
                  <a:srgbClr val="022012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  <a:cs typeface="等线" panose="02010600030101010101" charset="-122"/>
                <a:sym typeface="+mn-ea"/>
              </a:rPr>
              <a:t>）主要建筑概念效果图（不要求商业渲染，可手绘）；</a:t>
            </a:r>
          </a:p>
          <a:p>
            <a:pPr>
              <a:lnSpc>
                <a:spcPct val="150000"/>
              </a:lnSpc>
              <a:buSzPct val="80000"/>
              <a:defRPr/>
            </a:pPr>
            <a:r>
              <a:rPr lang="zh-CN" altLang="en-US" dirty="0">
                <a:solidFill>
                  <a:srgbClr val="022012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  <a:cs typeface="等线" panose="02010600030101010101" charset="-122"/>
                <a:sym typeface="+mn-ea"/>
              </a:rPr>
              <a:t>（</a:t>
            </a:r>
            <a:r>
              <a:rPr lang="en-US" altLang="zh-CN" dirty="0">
                <a:solidFill>
                  <a:srgbClr val="022012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  <a:cs typeface="等线" panose="02010600030101010101" charset="-122"/>
                <a:sym typeface="+mn-ea"/>
              </a:rPr>
              <a:t>5</a:t>
            </a:r>
            <a:r>
              <a:rPr lang="zh-CN" altLang="en-US" dirty="0">
                <a:solidFill>
                  <a:srgbClr val="022012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  <a:cs typeface="等线" panose="02010600030101010101" charset="-122"/>
                <a:sym typeface="+mn-ea"/>
              </a:rPr>
              <a:t>）其他认为能表达提案特点的内容。</a:t>
            </a:r>
          </a:p>
          <a:p>
            <a:pPr>
              <a:lnSpc>
                <a:spcPct val="150000"/>
              </a:lnSpc>
              <a:buSzPct val="80000"/>
              <a:defRPr/>
            </a:pPr>
            <a:endParaRPr lang="en-US" altLang="zh-CN" dirty="0">
              <a:solidFill>
                <a:srgbClr val="022012"/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  <a:cs typeface="等线" panose="02010600030101010101" charset="-122"/>
              <a:sym typeface="+mn-ea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9388019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THUMBS_INDEX" val="1"/>
  <p:tag name="KSO_WM_SLIDE_ID" val="custom20187308_1"/>
  <p:tag name="KSO_WM_TEMPLATE_SUBCATEGORY" val="0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187308"/>
  <p:tag name="KSO_WM_SLIDE_LAYOUT" val="a_b"/>
  <p:tag name="KSO_WM_SLIDE_LAYOUT_CNT" val="1_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THUMBS_INDEX" val="1"/>
  <p:tag name="KSO_WM_SLIDE_ID" val="custom20187308_1"/>
  <p:tag name="KSO_WM_TEMPLATE_SUBCATEGORY" val="0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187308"/>
  <p:tag name="KSO_WM_SLIDE_LAYOUT" val="a_b"/>
  <p:tag name="KSO_WM_SLIDE_LAYOUT_CNT" val="1_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THUMBS_INDEX" val="1"/>
  <p:tag name="KSO_WM_SLIDE_ID" val="custom20187308_1"/>
  <p:tag name="KSO_WM_TEMPLATE_SUBCATEGORY" val="0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187308"/>
  <p:tag name="KSO_WM_SLIDE_LAYOUT" val="a_b"/>
  <p:tag name="KSO_WM_SLIDE_LAYOUT_CNT" val="1_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187308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187308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THUMBS_INDEX" val="1"/>
  <p:tag name="KSO_WM_SLIDE_ID" val="custom20187308_1"/>
  <p:tag name="KSO_WM_TEMPLATE_SUBCATEGORY" val="0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187308"/>
  <p:tag name="KSO_WM_SLIDE_LAYOUT" val="a_b"/>
  <p:tag name="KSO_WM_SLIDE_LAYOUT_CNT" val="1_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187308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THUMBS_INDEX" val="1"/>
  <p:tag name="KSO_WM_SLIDE_ID" val="custom20187308_1"/>
  <p:tag name="KSO_WM_TEMPLATE_SUBCATEGORY" val="0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187308"/>
  <p:tag name="KSO_WM_SLIDE_LAYOUT" val="a_b"/>
  <p:tag name="KSO_WM_SLIDE_LAYOUT_CNT" val="1_1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187308"/>
</p:tagLst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rgbClr val="0CA45F"/>
        </a:solidFill>
        <a:ln>
          <a:noFill/>
        </a:ln>
      </a:spPr>
      <a:bodyPr rtlCol="0" anchor="ctr"/>
      <a:lstStyle>
        <a:defPPr algn="ctr">
          <a:defRPr dirty="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 bwMode="auto">
        <a:ln w="22225">
          <a:gradFill flip="none" rotWithShape="1">
            <a:gsLst>
              <a:gs pos="62000">
                <a:srgbClr val="FFFF00"/>
              </a:gs>
              <a:gs pos="0">
                <a:schemeClr val="accent1">
                  <a:lumMod val="5000"/>
                  <a:lumOff val="95000"/>
                  <a:alpha val="0"/>
                </a:schemeClr>
              </a:gs>
              <a:gs pos="19000">
                <a:schemeClr val="bg1">
                  <a:alpha val="42000"/>
                </a:schemeClr>
              </a:gs>
              <a:gs pos="85000">
                <a:schemeClr val="bg1">
                  <a:alpha val="73000"/>
                </a:schemeClr>
              </a:gs>
              <a:gs pos="41000">
                <a:srgbClr val="FFFF00"/>
              </a:gs>
              <a:gs pos="100000">
                <a:schemeClr val="bg1">
                  <a:alpha val="0"/>
                </a:schemeClr>
              </a:gs>
            </a:gsLst>
            <a:lin ang="0" scaled="1"/>
            <a:tileRect/>
          </a:gra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rgbClr val="0CA45F"/>
        </a:solidFill>
        <a:ln>
          <a:noFill/>
        </a:ln>
      </a:spPr>
      <a:bodyPr rtlCol="0" anchor="ctr"/>
      <a:lstStyle>
        <a:defPPr algn="ctr">
          <a:defRPr dirty="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 bwMode="auto">
        <a:ln w="22225">
          <a:gradFill flip="none" rotWithShape="1">
            <a:gsLst>
              <a:gs pos="62000">
                <a:srgbClr val="FFFF00"/>
              </a:gs>
              <a:gs pos="0">
                <a:schemeClr val="accent1">
                  <a:lumMod val="5000"/>
                  <a:lumOff val="95000"/>
                  <a:alpha val="0"/>
                </a:schemeClr>
              </a:gs>
              <a:gs pos="19000">
                <a:schemeClr val="bg1">
                  <a:alpha val="42000"/>
                </a:schemeClr>
              </a:gs>
              <a:gs pos="85000">
                <a:schemeClr val="bg1">
                  <a:alpha val="73000"/>
                </a:schemeClr>
              </a:gs>
              <a:gs pos="41000">
                <a:srgbClr val="FFFF00"/>
              </a:gs>
              <a:gs pos="100000">
                <a:schemeClr val="bg1">
                  <a:alpha val="0"/>
                </a:schemeClr>
              </a:gs>
            </a:gsLst>
            <a:lin ang="0" scaled="1"/>
            <a:tileRect/>
          </a:gra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218</TotalTime>
  <Words>270</Words>
  <Application>Microsoft Office PowerPoint</Application>
  <PresentationFormat>宽屏</PresentationFormat>
  <Paragraphs>45</Paragraphs>
  <Slides>9</Slides>
  <Notes>5</Notes>
  <HiddenSlides>0</HiddenSlides>
  <MMClips>0</MMClips>
  <ScaleCrop>false</ScaleCrop>
  <HeadingPairs>
    <vt:vector size="6" baseType="variant">
      <vt:variant>
        <vt:lpstr>已用的字体</vt:lpstr>
      </vt:variant>
      <vt:variant>
        <vt:i4>6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9</vt:i4>
      </vt:variant>
    </vt:vector>
  </HeadingPairs>
  <TitlesOfParts>
    <vt:vector size="17" baseType="lpstr">
      <vt:lpstr>等线</vt:lpstr>
      <vt:lpstr>等线 Light</vt:lpstr>
      <vt:lpstr>方正清刻本悦宋简体</vt:lpstr>
      <vt:lpstr>华文中宋</vt:lpstr>
      <vt:lpstr>Arial</vt:lpstr>
      <vt:lpstr>Times New Roman</vt:lpstr>
      <vt:lpstr>Office 主题​​</vt:lpstr>
      <vt:lpstr>1_Office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asus</dc:creator>
  <cp:lastModifiedBy>Qinyuanyuan</cp:lastModifiedBy>
  <cp:revision>845</cp:revision>
  <dcterms:created xsi:type="dcterms:W3CDTF">2020-03-13T04:09:14Z</dcterms:created>
  <dcterms:modified xsi:type="dcterms:W3CDTF">2022-04-14T01:56:25Z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2052-2.0.1.3256</vt:lpwstr>
  </property>
</Properties>
</file>